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4" r:id="rId10"/>
    <p:sldId id="266" r:id="rId11"/>
    <p:sldId id="267" r:id="rId12"/>
    <p:sldId id="342" r:id="rId13"/>
    <p:sldId id="343" r:id="rId14"/>
    <p:sldId id="263" r:id="rId15"/>
    <p:sldId id="344" r:id="rId16"/>
    <p:sldId id="346" r:id="rId17"/>
    <p:sldId id="345" r:id="rId18"/>
    <p:sldId id="348" r:id="rId19"/>
    <p:sldId id="349" r:id="rId20"/>
    <p:sldId id="347" r:id="rId21"/>
    <p:sldId id="350" r:id="rId22"/>
    <p:sldId id="351" r:id="rId23"/>
    <p:sldId id="352" r:id="rId24"/>
    <p:sldId id="354" r:id="rId25"/>
    <p:sldId id="353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/>
    <p:restoredTop sz="94553"/>
  </p:normalViewPr>
  <p:slideViewPr>
    <p:cSldViewPr snapToGrid="0" snapToObjects="1">
      <p:cViewPr varScale="1">
        <p:scale>
          <a:sx n="204" d="100"/>
          <a:sy n="204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F51DC-FFF8-B14E-9A81-DDA04A01B9C6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933B-B1A4-C246-AE65-4CA72B74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2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1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0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42EE-5C11-2C48-88F5-8942B2213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F461-FA6E-A44C-8824-8CBDD6ED2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116F-B358-5C4A-8383-563118A4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06E7E-953D-574F-9DB4-39F3828C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65F01-E62C-CD46-AF2D-F0DDECC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8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4BE3-FAA8-F843-B4DB-C5E339BD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5CAC6-A2A4-7540-B0BD-5C2674BDD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31D2-A96E-174D-9BB5-17CC83C9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7B450-6F18-544C-9137-69CB304A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C0D4-C4E2-C347-AE30-4E484119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6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40A5F-8FFE-114F-9E39-F1D4D01A6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08E7A-47D5-BB48-ACDC-2E4754D08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8BCD-A2F5-CC48-A828-62BE47A9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5-9F10-124B-9518-3D224F02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AB88-1003-5F47-B0DC-591CBC49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2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3746-24A7-744E-9032-DDA1706D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6083-A1A3-004F-9EDB-33B2F9DE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F846-55A7-264B-A430-2CFB12AF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2C38A-9FFD-0846-82DF-306088CC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6F77-C89C-FF4A-A8F1-85FDE9FC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8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E7D-F97F-154B-9EDF-A53C926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F0745-C575-0640-A50B-B123CFF03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C902-49A8-B545-A525-0B0F2DA5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903F9-6AB1-FF47-BDDD-250363CE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41967-6BF7-5443-A253-80100FBC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F70-0D58-514A-A74A-BBA662BF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18C-1515-D44C-82CB-F6C9C3B2D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88646-FAB7-604A-9D7A-4A2BA0BD5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DAD76-4D22-C248-BA54-6772E19C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EBB5D-2F64-E242-B989-A86E2C9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AB3D1-70B3-EF46-A296-D0F1DA21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8538-536F-5A49-A237-1FE28F69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CBBAF-E4A5-FE44-915C-BCC6C6670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06BA1-3E49-4E44-A45D-593CF9ECD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83876-E081-5447-BD0F-BC6CDC4D2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594E-410E-2942-BD4A-22F874C4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C4E309-359F-8C45-93AD-B525D6AF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E7A54-D764-B640-B612-4EC4C58F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E744D-2CEB-F845-8273-ADBD1032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2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14C3-C2C9-3C47-98A4-607A24B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E298-D0EE-9A46-830C-5052A6BC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245F4-A9D2-944A-A98F-6FEEE63D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330A5-5F4F-1C42-AA30-D2CC24D5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45F97-E62D-4A47-B95E-625E8EB6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9822E-748A-0546-8C42-A98216BB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565D-E4DB-FE42-A0F9-D1DCA354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E0EA-A034-7C40-B1C6-7F962CC1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8C54-6F71-0640-85F1-F3711F64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6E1A1-C1B9-E14D-8228-5EC1C5673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AB9AA-F47B-7E4B-A650-3583BCCC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D9C91-E5F5-154C-926A-555785DE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7B46-2DB1-8449-BBC1-758A8166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5723-18AF-2C45-8B67-AFD10643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07FD2-C5E1-CD4E-BD67-08150CB1C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92680-DEDF-E64B-B1D5-FA008B99A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C9AE6-1273-AC42-850D-663E78BC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FFE51-3AA3-064E-9A7B-D19BBD75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38471-B8FD-3747-B8A0-01C9D55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C326E-7151-694A-8FF0-B686C853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9766-F33E-0446-A8C9-0DE44AE2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1464-54D0-1341-9F6B-84B3F2786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334E-BB0B-2F4C-860B-AB91C4AFDE55}" type="datetimeFigureOut">
              <a:rPr lang="en-US" smtClean="0"/>
              <a:t>3/28/23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E560-77F2-7143-A807-7077B282D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B759-8B29-B244-923C-BD33C868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7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8" y="239010"/>
            <a:ext cx="7036319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EAS2655 – Week 11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2A6AB-92AD-C24F-BE9F-FDD7427E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318" y="1331510"/>
            <a:ext cx="7343414" cy="330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Agenda</a:t>
            </a:r>
          </a:p>
          <a:p>
            <a:r>
              <a:rPr lang="en-US" dirty="0"/>
              <a:t>Geochemical box model (e.g., atmospheric chemistry model)</a:t>
            </a:r>
          </a:p>
          <a:p>
            <a:r>
              <a:rPr lang="en-US" dirty="0"/>
              <a:t>Basic concepts and terminology</a:t>
            </a:r>
          </a:p>
          <a:p>
            <a:r>
              <a:rPr lang="en-US" dirty="0"/>
              <a:t>Ordinary differential equations (ODE)</a:t>
            </a:r>
          </a:p>
          <a:p>
            <a:r>
              <a:rPr lang="en-US" dirty="0"/>
              <a:t>One-box model for CO2</a:t>
            </a:r>
          </a:p>
          <a:p>
            <a:r>
              <a:rPr lang="en-US" dirty="0"/>
              <a:t>Numerical solution</a:t>
            </a:r>
          </a:p>
          <a:p>
            <a:r>
              <a:rPr lang="en-US" dirty="0"/>
              <a:t>Reading p. 78-84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3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3" y="987722"/>
            <a:ext cx="7207524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2: no source, first-order loss L=</a:t>
            </a:r>
            <a:r>
              <a:rPr lang="en-US" altLang="en-US" sz="1800" b="0" i="1" dirty="0">
                <a:solidFill>
                  <a:schemeClr val="tx1"/>
                </a:solidFill>
              </a:rPr>
              <a:t>km</a:t>
            </a:r>
            <a:r>
              <a:rPr lang="en-US" altLang="en-US" sz="1800" b="0" dirty="0">
                <a:solidFill>
                  <a:schemeClr val="tx1"/>
                </a:solidFill>
              </a:rPr>
              <a:t>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 </a:t>
            </a:r>
            <a:r>
              <a:rPr lang="en-US" altLang="en-US" sz="1800" b="0" dirty="0">
                <a:solidFill>
                  <a:schemeClr val="tx1"/>
                </a:solidFill>
              </a:rPr>
              <a:t>, initial time 0 (e.g., CFCs)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D50EA-4740-1C4D-82E5-72D63AD87B64}"/>
              </a:ext>
            </a:extLst>
          </p:cNvPr>
          <p:cNvCxnSpPr/>
          <p:nvPr/>
        </p:nvCxnSpPr>
        <p:spPr>
          <a:xfrm>
            <a:off x="1572322" y="2180122"/>
            <a:ext cx="0" cy="2141034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E57277-15EE-A74D-B0A1-7D33765E03CC}"/>
              </a:ext>
            </a:extLst>
          </p:cNvPr>
          <p:cNvCxnSpPr>
            <a:cxnSpLocks/>
          </p:cNvCxnSpPr>
          <p:nvPr/>
        </p:nvCxnSpPr>
        <p:spPr>
          <a:xfrm flipH="1">
            <a:off x="1234069" y="4005205"/>
            <a:ext cx="3126058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395E82-8E33-E249-9B76-E1A2E7A76A41}"/>
              </a:ext>
            </a:extLst>
          </p:cNvPr>
          <p:cNvSpPr txBox="1"/>
          <p:nvPr/>
        </p:nvSpPr>
        <p:spPr>
          <a:xfrm>
            <a:off x="1158769" y="2474182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baseline="-250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58A35-6055-F440-B0B8-77BFCEAE65F3}"/>
              </a:ext>
            </a:extLst>
          </p:cNvPr>
          <p:cNvSpPr txBox="1"/>
          <p:nvPr/>
        </p:nvSpPr>
        <p:spPr>
          <a:xfrm>
            <a:off x="4027220" y="399770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endParaRPr lang="en-US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F7254-4C55-454E-9AA4-CA6862A32210}"/>
              </a:ext>
            </a:extLst>
          </p:cNvPr>
          <p:cNvSpPr txBox="1"/>
          <p:nvPr/>
        </p:nvSpPr>
        <p:spPr>
          <a:xfrm>
            <a:off x="1572322" y="191561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2550948" y="1688998"/>
                <a:ext cx="178561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948" y="1688998"/>
                <a:ext cx="1785617" cy="525913"/>
              </a:xfrm>
              <a:prstGeom prst="rect">
                <a:avLst/>
              </a:prstGeom>
              <a:blipFill>
                <a:blip r:embed="rId2"/>
                <a:stretch>
                  <a:fillRect l="-2817" r="-2817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4594013" y="1862118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6A5C0C-1F8F-6247-83A1-FA05EC22CC8F}"/>
              </a:ext>
            </a:extLst>
          </p:cNvPr>
          <p:cNvSpPr txBox="1"/>
          <p:nvPr/>
        </p:nvSpPr>
        <p:spPr>
          <a:xfrm>
            <a:off x="4907803" y="2512327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Lifetime: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1013077-998F-0C40-934F-BF868301CF50}"/>
              </a:ext>
            </a:extLst>
          </p:cNvPr>
          <p:cNvSpPr/>
          <p:nvPr/>
        </p:nvSpPr>
        <p:spPr>
          <a:xfrm rot="10800000">
            <a:off x="1596816" y="1527140"/>
            <a:ext cx="3597349" cy="2459207"/>
          </a:xfrm>
          <a:prstGeom prst="arc">
            <a:avLst>
              <a:gd name="adj1" fmla="val 16200000"/>
              <a:gd name="adj2" fmla="val 637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/>
              <p:nvPr/>
            </p:nvSpPr>
            <p:spPr>
              <a:xfrm>
                <a:off x="5855449" y="1807715"/>
                <a:ext cx="1291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449" y="1807715"/>
                <a:ext cx="1291892" cy="281937"/>
              </a:xfrm>
              <a:prstGeom prst="rect">
                <a:avLst/>
              </a:prstGeom>
              <a:blipFill>
                <a:blip r:embed="rId3"/>
                <a:stretch>
                  <a:fillRect l="-2941" t="-4348" r="-98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0FF45-0B44-F646-886D-790B783D2B99}"/>
                  </a:ext>
                </a:extLst>
              </p:cNvPr>
              <p:cNvSpPr txBox="1"/>
              <p:nvPr/>
            </p:nvSpPr>
            <p:spPr>
              <a:xfrm>
                <a:off x="5977998" y="2558493"/>
                <a:ext cx="840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0FF45-0B44-F646-886D-790B783D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98" y="2558493"/>
                <a:ext cx="840423" cy="276999"/>
              </a:xfrm>
              <a:prstGeom prst="rect">
                <a:avLst/>
              </a:prstGeom>
              <a:blipFill>
                <a:blip r:embed="rId4"/>
                <a:stretch>
                  <a:fillRect l="-2941" r="-441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4D1711-87D2-E645-98BF-22390F3D295A}"/>
              </a:ext>
            </a:extLst>
          </p:cNvPr>
          <p:cNvCxnSpPr/>
          <p:nvPr/>
        </p:nvCxnSpPr>
        <p:spPr>
          <a:xfrm>
            <a:off x="1357460" y="3601039"/>
            <a:ext cx="133860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8F834E-7D64-444B-980F-DC9B6C260790}"/>
                  </a:ext>
                </a:extLst>
              </p:cNvPr>
              <p:cNvSpPr txBox="1"/>
              <p:nvPr/>
            </p:nvSpPr>
            <p:spPr>
              <a:xfrm>
                <a:off x="1657720" y="4063689"/>
                <a:ext cx="840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8F834E-7D64-444B-980F-DC9B6C26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720" y="4063689"/>
                <a:ext cx="840423" cy="276999"/>
              </a:xfrm>
              <a:prstGeom prst="rect">
                <a:avLst/>
              </a:prstGeom>
              <a:blipFill>
                <a:blip r:embed="rId5"/>
                <a:stretch>
                  <a:fillRect l="-2985" t="-4545" r="-597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F7118-FAF5-D54E-9C30-56F7BFF93D22}"/>
                  </a:ext>
                </a:extLst>
              </p:cNvPr>
              <p:cNvSpPr txBox="1"/>
              <p:nvPr/>
            </p:nvSpPr>
            <p:spPr>
              <a:xfrm>
                <a:off x="2104642" y="2969972"/>
                <a:ext cx="1774460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F7118-FAF5-D54E-9C30-56F7BFF9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42" y="2969972"/>
                <a:ext cx="1774460" cy="567463"/>
              </a:xfrm>
              <a:prstGeom prst="rect">
                <a:avLst/>
              </a:prstGeom>
              <a:blipFill>
                <a:blip r:embed="rId6"/>
                <a:stretch>
                  <a:fillRect l="-1418" t="-4348" r="-28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81662-5FCA-CF45-9FDA-E3EE28FFE6F4}"/>
              </a:ext>
            </a:extLst>
          </p:cNvPr>
          <p:cNvCxnSpPr>
            <a:cxnSpLocks/>
          </p:cNvCxnSpPr>
          <p:nvPr/>
        </p:nvCxnSpPr>
        <p:spPr>
          <a:xfrm>
            <a:off x="2077932" y="3311122"/>
            <a:ext cx="0" cy="809134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784702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3: constant source (S), first-order loss L=</a:t>
            </a:r>
            <a:r>
              <a:rPr lang="en-US" altLang="en-US" sz="1800" b="0" i="1" dirty="0">
                <a:solidFill>
                  <a:schemeClr val="tx1"/>
                </a:solidFill>
              </a:rPr>
              <a:t>km</a:t>
            </a:r>
            <a:r>
              <a:rPr lang="en-US" altLang="en-US" sz="1800" b="0" dirty="0">
                <a:solidFill>
                  <a:schemeClr val="tx1"/>
                </a:solidFill>
              </a:rPr>
              <a:t>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 </a:t>
            </a:r>
            <a:endParaRPr lang="en-US" altLang="en-US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1424929" y="1419162"/>
                <a:ext cx="14118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29" y="1419162"/>
                <a:ext cx="1411860" cy="525913"/>
              </a:xfrm>
              <a:prstGeom prst="rect">
                <a:avLst/>
              </a:prstGeom>
              <a:blipFill>
                <a:blip r:embed="rId2"/>
                <a:stretch>
                  <a:fillRect l="-3571" t="-2326" r="-357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3200410" y="1595782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/>
              <p:nvPr/>
            </p:nvSpPr>
            <p:spPr>
              <a:xfrm>
                <a:off x="4795428" y="1497353"/>
                <a:ext cx="3203569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428" y="1497353"/>
                <a:ext cx="3203569" cy="797398"/>
              </a:xfrm>
              <a:prstGeom prst="rect">
                <a:avLst/>
              </a:prstGeom>
              <a:blipFill>
                <a:blip r:embed="rId3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4">
            <a:extLst>
              <a:ext uri="{FF2B5EF4-FFF2-40B4-BE49-F238E27FC236}">
                <a16:creationId xmlns:a16="http://schemas.microsoft.com/office/drawing/2014/main" id="{EA735863-97AC-DB41-97DF-D3922059ACE3}"/>
              </a:ext>
            </a:extLst>
          </p:cNvPr>
          <p:cNvGrpSpPr>
            <a:grpSpLocks/>
          </p:cNvGrpSpPr>
          <p:nvPr/>
        </p:nvGrpSpPr>
        <p:grpSpPr bwMode="auto">
          <a:xfrm>
            <a:off x="147637" y="2051216"/>
            <a:ext cx="8539163" cy="4540084"/>
            <a:chOff x="-387" y="1375"/>
            <a:chExt cx="5379" cy="3113"/>
          </a:xfrm>
        </p:grpSpPr>
        <p:pic>
          <p:nvPicPr>
            <p:cNvPr id="20" name="Picture 5" descr="~AUT0002">
              <a:extLst>
                <a:ext uri="{FF2B5EF4-FFF2-40B4-BE49-F238E27FC236}">
                  <a16:creationId xmlns:a16="http://schemas.microsoft.com/office/drawing/2014/main" id="{8126FD87-A47C-6345-BC8B-BB5F9399E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7" y="1375"/>
              <a:ext cx="2999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1E82DF22-07CC-2442-96F1-0C3B6332A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4152"/>
              <a:ext cx="436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0D0695-63A0-4D49-B45A-D31AD7DB2C17}"/>
                  </a:ext>
                </a:extLst>
              </p:cNvPr>
              <p:cNvSpPr txBox="1"/>
              <p:nvPr/>
            </p:nvSpPr>
            <p:spPr>
              <a:xfrm>
                <a:off x="4956608" y="3393608"/>
                <a:ext cx="10734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(∞)=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0D0695-63A0-4D49-B45A-D31AD7DB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08" y="3393608"/>
                <a:ext cx="1073499" cy="520399"/>
              </a:xfrm>
              <a:prstGeom prst="rect">
                <a:avLst/>
              </a:prstGeom>
              <a:blipFill>
                <a:blip r:embed="rId5"/>
                <a:stretch>
                  <a:fillRect l="-3529" t="-7143" r="-470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179316-75AE-5A4B-8E9D-9E81E3D4C659}"/>
                  </a:ext>
                </a:extLst>
              </p:cNvPr>
              <p:cNvSpPr txBox="1"/>
              <p:nvPr/>
            </p:nvSpPr>
            <p:spPr>
              <a:xfrm>
                <a:off x="4345815" y="4126846"/>
                <a:ext cx="4572000" cy="37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179316-75AE-5A4B-8E9D-9E81E3D4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15" y="4126846"/>
                <a:ext cx="4572000" cy="379976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72ADF8-68A3-764F-BC3F-6A011C5D48E7}"/>
              </a:ext>
            </a:extLst>
          </p:cNvPr>
          <p:cNvSpPr txBox="1"/>
          <p:nvPr/>
        </p:nvSpPr>
        <p:spPr>
          <a:xfrm>
            <a:off x="4898452" y="3034135"/>
            <a:ext cx="222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Steady state </a:t>
            </a:r>
            <a:r>
              <a:rPr lang="en-US" dirty="0">
                <a:latin typeface="Helvetica" pitchFamily="2" charset="0"/>
              </a:rPr>
              <a:t>(t&gt;&gt;𝛕):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B06F9-AEE8-AB4C-B7CC-3C1F4A468F38}"/>
                  </a:ext>
                </a:extLst>
              </p:cNvPr>
              <p:cNvSpPr txBox="1"/>
              <p:nvPr/>
            </p:nvSpPr>
            <p:spPr>
              <a:xfrm>
                <a:off x="6417248" y="3364292"/>
                <a:ext cx="81349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B06F9-AEE8-AB4C-B7CC-3C1F4A46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248" y="3364292"/>
                <a:ext cx="813491" cy="525913"/>
              </a:xfrm>
              <a:prstGeom prst="rect">
                <a:avLst/>
              </a:prstGeom>
              <a:blipFill>
                <a:blip r:embed="rId7"/>
                <a:stretch>
                  <a:fillRect l="-6154" r="-615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8211978-CAD6-FC4A-980C-4F42F1588A65}"/>
              </a:ext>
            </a:extLst>
          </p:cNvPr>
          <p:cNvSpPr txBox="1"/>
          <p:nvPr/>
        </p:nvSpPr>
        <p:spPr>
          <a:xfrm>
            <a:off x="4886620" y="2157683"/>
            <a:ext cx="366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Initial condition</a:t>
            </a:r>
            <a:r>
              <a:rPr lang="en-US" dirty="0">
                <a:latin typeface="Helvetica" pitchFamily="2" charset="0"/>
              </a:rPr>
              <a:t>, t=0: m=m(0)=m</a:t>
            </a:r>
            <a:r>
              <a:rPr lang="en-US" baseline="-25000" dirty="0">
                <a:latin typeface="Helvetica" pitchFamily="2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682904-6EA3-F54A-82B6-F1383B75030D}"/>
              </a:ext>
            </a:extLst>
          </p:cNvPr>
          <p:cNvSpPr txBox="1"/>
          <p:nvPr/>
        </p:nvSpPr>
        <p:spPr>
          <a:xfrm>
            <a:off x="4888188" y="2574034"/>
            <a:ext cx="366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Lifetime</a:t>
            </a:r>
            <a:r>
              <a:rPr lang="en-US" dirty="0">
                <a:latin typeface="Helvetica" pitchFamily="2" charset="0"/>
              </a:rPr>
              <a:t>, 𝛕 =1/k</a:t>
            </a:r>
            <a:endParaRPr lang="en-US" baseline="-25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2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9C39794-6D45-4625-834E-D11059914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1054" y="1233182"/>
            <a:ext cx="7086600" cy="857250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Helvetica" pitchFamily="2" charset="0"/>
              </a:rPr>
              <a:t>Nitrogen dioxide (NO</a:t>
            </a:r>
            <a:r>
              <a:rPr lang="en-US" altLang="en-US" sz="1800" baseline="-25000" dirty="0">
                <a:latin typeface="Helvetica" pitchFamily="2" charset="0"/>
              </a:rPr>
              <a:t>2</a:t>
            </a:r>
            <a:r>
              <a:rPr lang="en-US" altLang="en-US" sz="1800" dirty="0">
                <a:latin typeface="Helvetica" pitchFamily="2" charset="0"/>
              </a:rPr>
              <a:t>) has atmospheric lifetime ~ 1 day:</a:t>
            </a:r>
            <a:br>
              <a:rPr lang="en-US" altLang="en-US" sz="1800" dirty="0">
                <a:latin typeface="Helvetica" pitchFamily="2" charset="0"/>
              </a:rPr>
            </a:br>
            <a:r>
              <a:rPr lang="en-US" altLang="en-US" sz="1800" dirty="0">
                <a:latin typeface="Helvetica" pitchFamily="2" charset="0"/>
              </a:rPr>
              <a:t>strong gradients away from combustion source regions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B765E05D-F4EB-4519-8D6A-D135698D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1" y="1925799"/>
            <a:ext cx="331693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>
                <a:solidFill>
                  <a:srgbClr val="FF0000"/>
                </a:solidFill>
              </a:rPr>
              <a:t>Satellite observations of NO</a:t>
            </a:r>
            <a:r>
              <a:rPr lang="en-US" altLang="en-US" sz="1350" baseline="-25000" dirty="0">
                <a:solidFill>
                  <a:srgbClr val="FF0000"/>
                </a:solidFill>
              </a:rPr>
              <a:t>2</a:t>
            </a:r>
            <a:r>
              <a:rPr lang="en-US" altLang="en-US" sz="1350" dirty="0">
                <a:solidFill>
                  <a:srgbClr val="FF0000"/>
                </a:solidFill>
              </a:rPr>
              <a:t> columns</a:t>
            </a:r>
          </a:p>
        </p:txBody>
      </p:sp>
      <p:pic>
        <p:nvPicPr>
          <p:cNvPr id="8196" name="Picture 1">
            <a:extLst>
              <a:ext uri="{FF2B5EF4-FFF2-40B4-BE49-F238E27FC236}">
                <a16:creationId xmlns:a16="http://schemas.microsoft.com/office/drawing/2014/main" id="{2E6ECF8C-DC72-40A1-A2BF-D03EF23B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3589"/>
            <a:ext cx="6858000" cy="280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462AC5-04DC-024F-9E79-1B66655CA84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86CB0CA-599B-014B-A974-E348BA7D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903294"/>
            <a:ext cx="24032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Why lifetime matters?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462AC5-04DC-024F-9E79-1B66655CA84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86CB0CA-599B-014B-A974-E348BA7D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903294"/>
            <a:ext cx="24032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Why lifetime matters?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1CC52-9C57-9A4C-9D8A-0BB356205891}"/>
              </a:ext>
            </a:extLst>
          </p:cNvPr>
          <p:cNvSpPr txBox="1"/>
          <p:nvPr/>
        </p:nvSpPr>
        <p:spPr>
          <a:xfrm>
            <a:off x="1588415" y="1272626"/>
            <a:ext cx="674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Methane (CH4) has atmospheric lifetime of 10 years: global mixing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DAB2297-68A7-4F46-887D-0B08266D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31227" r="23334" b="11111"/>
          <a:stretch>
            <a:fillRect/>
          </a:stretch>
        </p:blipFill>
        <p:spPr bwMode="auto">
          <a:xfrm>
            <a:off x="1340963" y="1766243"/>
            <a:ext cx="6149208" cy="302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38195318-17B0-C240-AFDE-69789FFA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515" y="4799154"/>
            <a:ext cx="3190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GOSAT satellite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4656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CF4AE-03C0-DD4B-BE87-F6179AB0D974}"/>
              </a:ext>
            </a:extLst>
          </p:cNvPr>
          <p:cNvSpPr txBox="1"/>
          <p:nvPr/>
        </p:nvSpPr>
        <p:spPr>
          <a:xfrm>
            <a:off x="871978" y="852694"/>
            <a:ext cx="820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Carbon dioxide (CO2) has atmospheric lifetime of 300-1000 years: global mixing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C9A32-FF2D-2D4F-B02D-9CC27518155C}"/>
              </a:ext>
            </a:extLst>
          </p:cNvPr>
          <p:cNvSpPr txBox="1"/>
          <p:nvPr/>
        </p:nvSpPr>
        <p:spPr>
          <a:xfrm>
            <a:off x="5159866" y="1323646"/>
            <a:ext cx="37518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 we build a model for CO2?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mixing: one box for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Fuel combustion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Photosynthesis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Ocean uptake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7C3DD-79D6-9E4C-8C52-2960C1F52AD5}"/>
              </a:ext>
            </a:extLst>
          </p:cNvPr>
          <p:cNvSpPr txBox="1"/>
          <p:nvPr/>
        </p:nvSpPr>
        <p:spPr>
          <a:xfrm>
            <a:off x="1008668" y="4675695"/>
            <a:ext cx="34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dataset used in week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A8AC9-9CB4-523C-8BB2-CD74046B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2" y="1177030"/>
            <a:ext cx="5245918" cy="3529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40325-9EFE-5F48-BA75-17182E246733}"/>
              </a:ext>
            </a:extLst>
          </p:cNvPr>
          <p:cNvSpPr txBox="1"/>
          <p:nvPr/>
        </p:nvSpPr>
        <p:spPr>
          <a:xfrm>
            <a:off x="871978" y="1323646"/>
            <a:ext cx="4207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Atmospheric CO2 concentration measured </a:t>
            </a:r>
          </a:p>
          <a:p>
            <a:r>
              <a:rPr lang="en-US" sz="1400" dirty="0"/>
              <a:t>at Mauna Loa observatory</a:t>
            </a:r>
          </a:p>
        </p:txBody>
      </p:sp>
    </p:spTree>
    <p:extLst>
      <p:ext uri="{BB962C8B-B14F-4D97-AF65-F5344CB8AC3E}">
        <p14:creationId xmlns:p14="http://schemas.microsoft.com/office/powerpoint/2010/main" val="371139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63E60-323A-0A45-9FCA-D88AE963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" y="1080623"/>
            <a:ext cx="5239544" cy="38238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77F075-71D1-0A44-B0DC-C71E37B65245}"/>
              </a:ext>
            </a:extLst>
          </p:cNvPr>
          <p:cNvCxnSpPr/>
          <p:nvPr/>
        </p:nvCxnSpPr>
        <p:spPr>
          <a:xfrm>
            <a:off x="3469064" y="1536569"/>
            <a:ext cx="1225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E8C167-D2FA-554E-9295-AF4D5B5D2DEA}"/>
              </a:ext>
            </a:extLst>
          </p:cNvPr>
          <p:cNvSpPr txBox="1"/>
          <p:nvPr/>
        </p:nvSpPr>
        <p:spPr>
          <a:xfrm>
            <a:off x="3840758" y="1102482"/>
            <a:ext cx="17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uptake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/>
              <p:nvPr/>
            </p:nvSpPr>
            <p:spPr>
              <a:xfrm>
                <a:off x="5324382" y="1599021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82" y="1599021"/>
                <a:ext cx="3228681" cy="525913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9947E2-03D3-D84D-9A0D-568DAE0FDEF7}"/>
              </a:ext>
            </a:extLst>
          </p:cNvPr>
          <p:cNvSpPr txBox="1"/>
          <p:nvPr/>
        </p:nvSpPr>
        <p:spPr>
          <a:xfrm>
            <a:off x="5603479" y="1102482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09F7AE-5A35-7F48-BCD4-DFCD1DB23327}"/>
                  </a:ext>
                </a:extLst>
              </p:cNvPr>
              <p:cNvSpPr txBox="1"/>
              <p:nvPr/>
            </p:nvSpPr>
            <p:spPr>
              <a:xfrm>
                <a:off x="5499445" y="2441878"/>
                <a:ext cx="348429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biosphere respiration and photosynthesis</a:t>
                </a:r>
              </a:p>
              <a:p>
                <a:endParaRPr lang="en-US" dirty="0"/>
              </a:p>
              <a:p>
                <a:r>
                  <a:rPr lang="en-US" i="1" dirty="0"/>
                  <a:t>F</a:t>
                </a:r>
                <a:r>
                  <a:rPr lang="en-US" dirty="0"/>
                  <a:t>: Fossil fuel combustion</a:t>
                </a:r>
              </a:p>
              <a:p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: Ocean uptake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09F7AE-5A35-7F48-BCD4-DFCD1DB2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45" y="2441878"/>
                <a:ext cx="3484299" cy="1754326"/>
              </a:xfrm>
              <a:prstGeom prst="rect">
                <a:avLst/>
              </a:prstGeom>
              <a:blipFill>
                <a:blip r:embed="rId4"/>
                <a:stretch>
                  <a:fillRect l="-1087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/>
              <p:nvPr/>
            </p:nvSpPr>
            <p:spPr>
              <a:xfrm>
                <a:off x="1553660" y="1420209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60" y="1420209"/>
                <a:ext cx="3228681" cy="525913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9947E2-03D3-D84D-9A0D-568DAE0FDEF7}"/>
              </a:ext>
            </a:extLst>
          </p:cNvPr>
          <p:cNvSpPr txBox="1"/>
          <p:nvPr/>
        </p:nvSpPr>
        <p:spPr>
          <a:xfrm>
            <a:off x="984345" y="951653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6E581-8AAC-2248-ABD1-795C0814D01E}"/>
              </a:ext>
            </a:extLst>
          </p:cNvPr>
          <p:cNvSpPr txBox="1"/>
          <p:nvPr/>
        </p:nvSpPr>
        <p:spPr>
          <a:xfrm>
            <a:off x="1035185" y="3127109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16824-7B0B-2240-8692-4C5198CF4F8D}"/>
                  </a:ext>
                </a:extLst>
              </p:cNvPr>
              <p:cNvSpPr txBox="1"/>
              <p:nvPr/>
            </p:nvSpPr>
            <p:spPr>
              <a:xfrm>
                <a:off x="1035185" y="2566897"/>
                <a:ext cx="32286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16824-7B0B-2240-8692-4C5198CF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85" y="2566897"/>
                <a:ext cx="3228681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0008D79-5FDC-2E40-A2D4-7F9921158985}"/>
              </a:ext>
            </a:extLst>
          </p:cNvPr>
          <p:cNvSpPr txBox="1"/>
          <p:nvPr/>
        </p:nvSpPr>
        <p:spPr>
          <a:xfrm>
            <a:off x="984344" y="2147186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condition: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B2319-147D-BE44-B5F2-CCA6E9FFBD4E}"/>
                  </a:ext>
                </a:extLst>
              </p:cNvPr>
              <p:cNvSpPr txBox="1"/>
              <p:nvPr/>
            </p:nvSpPr>
            <p:spPr>
              <a:xfrm>
                <a:off x="1505198" y="3589945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B2319-147D-BE44-B5F2-CCA6E9FF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98" y="3589945"/>
                <a:ext cx="5055858" cy="393313"/>
              </a:xfrm>
              <a:prstGeom prst="rect">
                <a:avLst/>
              </a:prstGeom>
              <a:blipFill>
                <a:blip r:embed="rId4"/>
                <a:stretch>
                  <a:fillRect l="-1504"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B7836B4-9F2A-2141-A5A7-14FAB6A42A42}"/>
              </a:ext>
            </a:extLst>
          </p:cNvPr>
          <p:cNvSpPr txBox="1"/>
          <p:nvPr/>
        </p:nvSpPr>
        <p:spPr>
          <a:xfrm>
            <a:off x="5908843" y="958544"/>
            <a:ext cx="2877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(</a:t>
            </a:r>
            <a:r>
              <a:rPr lang="en-US" dirty="0" err="1"/>
              <a:t>ppmv</a:t>
            </a:r>
            <a:r>
              <a:rPr lang="en-US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B, F, O (</a:t>
            </a:r>
            <a:r>
              <a:rPr lang="en-US" dirty="0" err="1"/>
              <a:t>ppmv</a:t>
            </a:r>
            <a:r>
              <a:rPr lang="en-US" dirty="0"/>
              <a:t>/year)</a:t>
            </a:r>
          </a:p>
        </p:txBody>
      </p:sp>
    </p:spTree>
    <p:extLst>
      <p:ext uri="{BB962C8B-B14F-4D97-AF65-F5344CB8AC3E}">
        <p14:creationId xmlns:p14="http://schemas.microsoft.com/office/powerpoint/2010/main" val="181423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0F35D-E9AD-899E-60A3-5F824ECE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" y="2047096"/>
            <a:ext cx="4158151" cy="279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/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blipFill>
                <a:blip r:embed="rId3"/>
                <a:stretch>
                  <a:fillRect l="-1504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parameters using MLR: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7790D-93D1-C841-A642-ACCF75569B7C}"/>
              </a:ext>
            </a:extLst>
          </p:cNvPr>
          <p:cNvSpPr txBox="1"/>
          <p:nvPr/>
        </p:nvSpPr>
        <p:spPr>
          <a:xfrm>
            <a:off x="635553" y="2110085"/>
            <a:ext cx="2384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</a:t>
            </a:r>
            <a:r>
              <a:rPr lang="en-US" sz="1800" dirty="0"/>
              <a:t> = [t</a:t>
            </a:r>
            <a:r>
              <a:rPr lang="en-US" sz="1800" baseline="-25000" dirty="0"/>
              <a:t>1   </a:t>
            </a:r>
            <a:r>
              <a:rPr lang="en-US" sz="1800" dirty="0"/>
              <a:t>t</a:t>
            </a:r>
            <a:r>
              <a:rPr lang="en-US" sz="1800" baseline="-25000" dirty="0"/>
              <a:t>2</a:t>
            </a:r>
            <a:r>
              <a:rPr lang="en-US" sz="1800" dirty="0"/>
              <a:t>   t</a:t>
            </a:r>
            <a:r>
              <a:rPr lang="en-US" sz="1800" baseline="-25000" dirty="0"/>
              <a:t>3  </a:t>
            </a:r>
            <a:r>
              <a:rPr lang="en-US" sz="1800" dirty="0"/>
              <a:t>･ ･ ･ </a:t>
            </a:r>
            <a:r>
              <a:rPr lang="en-US" sz="1800" baseline="-25000" dirty="0"/>
              <a:t> </a:t>
            </a:r>
            <a:r>
              <a:rPr lang="en-US" sz="1800" dirty="0" err="1"/>
              <a:t>t</a:t>
            </a:r>
            <a:r>
              <a:rPr lang="en-US" sz="1800" baseline="-25000" dirty="0" err="1"/>
              <a:t>N</a:t>
            </a:r>
            <a:r>
              <a:rPr lang="en-US" sz="1800" dirty="0"/>
              <a:t>]</a:t>
            </a:r>
            <a:r>
              <a:rPr lang="en-US" sz="1800" baseline="30000" dirty="0"/>
              <a:t>T</a:t>
            </a:r>
          </a:p>
          <a:p>
            <a:r>
              <a:rPr lang="en-US" b="1" dirty="0"/>
              <a:t>X</a:t>
            </a:r>
            <a:r>
              <a:rPr lang="en-US" dirty="0"/>
              <a:t> = [x</a:t>
            </a:r>
            <a:r>
              <a:rPr lang="en-US" baseline="-25000" dirty="0"/>
              <a:t>1   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  x</a:t>
            </a:r>
            <a:r>
              <a:rPr lang="en-US" baseline="-25000" dirty="0"/>
              <a:t>3  </a:t>
            </a:r>
            <a:r>
              <a:rPr lang="en-US" dirty="0"/>
              <a:t>･ ･ ･ </a:t>
            </a:r>
            <a:r>
              <a:rPr lang="en-US" baseline="-25000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  <a:r>
              <a:rPr lang="en-US" baseline="30000" dirty="0"/>
              <a:t>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8E1EF-9B9D-F644-B745-965F61B1BE4D}"/>
                  </a:ext>
                </a:extLst>
              </p:cNvPr>
              <p:cNvSpPr txBox="1"/>
              <p:nvPr/>
            </p:nvSpPr>
            <p:spPr>
              <a:xfrm>
                <a:off x="4125197" y="2244306"/>
                <a:ext cx="4698915" cy="107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8E1EF-9B9D-F644-B745-965F61B1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197" y="2244306"/>
                <a:ext cx="4698915" cy="1077539"/>
              </a:xfrm>
              <a:prstGeom prst="rect">
                <a:avLst/>
              </a:prstGeom>
              <a:blipFill>
                <a:blip r:embed="rId4"/>
                <a:stretch>
                  <a:fillRect t="-2326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7E08A8B-D9C2-CC42-9709-34E4595E0D78}"/>
              </a:ext>
            </a:extLst>
          </p:cNvPr>
          <p:cNvSpPr txBox="1"/>
          <p:nvPr/>
        </p:nvSpPr>
        <p:spPr>
          <a:xfrm>
            <a:off x="6653126" y="3391215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=       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7B0CB-78B8-F241-AA03-A258BF14B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74" y="4479421"/>
            <a:ext cx="2077491" cy="346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08E68B-ABCA-1C47-8DC3-D0CB833B6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74" y="3977053"/>
            <a:ext cx="1675600" cy="231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70C8B-FF73-0F47-8E6D-0A3DC5892C95}"/>
              </a:ext>
            </a:extLst>
          </p:cNvPr>
          <p:cNvSpPr txBox="1"/>
          <p:nvPr/>
        </p:nvSpPr>
        <p:spPr>
          <a:xfrm>
            <a:off x="4205472" y="4224377"/>
            <a:ext cx="190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inverse:</a:t>
            </a:r>
          </a:p>
        </p:txBody>
      </p:sp>
    </p:spTree>
    <p:extLst>
      <p:ext uri="{BB962C8B-B14F-4D97-AF65-F5344CB8AC3E}">
        <p14:creationId xmlns:p14="http://schemas.microsoft.com/office/powerpoint/2010/main" val="24606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CEBAB-3089-0DC5-9349-297A5FA6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0" y="1853506"/>
            <a:ext cx="4889715" cy="3289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/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blipFill>
                <a:blip r:embed="rId4"/>
                <a:stretch>
                  <a:fillRect l="-1504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parameters using MLR (top-down):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B2D58-726D-BA49-BA35-B74B7F445F42}"/>
              </a:ext>
            </a:extLst>
          </p:cNvPr>
          <p:cNvSpPr txBox="1"/>
          <p:nvPr/>
        </p:nvSpPr>
        <p:spPr>
          <a:xfrm>
            <a:off x="5398940" y="1887483"/>
            <a:ext cx="3499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pPr marL="342900" indent="-342900">
              <a:buAutoNum type="arabicPeriod"/>
            </a:pPr>
            <a:r>
              <a:rPr lang="en-US" dirty="0"/>
              <a:t>Simple 1-box model with constant B, F and O can well capture the seasonal cycle and general increasing trend;</a:t>
            </a:r>
          </a:p>
          <a:p>
            <a:pPr marL="342900" indent="-342900">
              <a:buAutoNum type="arabicPeriod"/>
            </a:pPr>
            <a:r>
              <a:rPr lang="en-US" dirty="0"/>
              <a:t>Discrepancies remain as the increasing trend of CO2 is accelerating.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11556-78E1-C64E-B404-8D9AA2BAB2D0}"/>
              </a:ext>
            </a:extLst>
          </p:cNvPr>
          <p:cNvSpPr txBox="1"/>
          <p:nvPr/>
        </p:nvSpPr>
        <p:spPr>
          <a:xfrm>
            <a:off x="3188237" y="3687316"/>
            <a:ext cx="2767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Estimated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</a:t>
            </a:r>
            <a:r>
              <a:rPr lang="en-US" sz="1400" baseline="-25000" dirty="0"/>
              <a:t>0</a:t>
            </a:r>
            <a:r>
              <a:rPr lang="en-US" sz="1400" dirty="0"/>
              <a:t>  = 349.432 </a:t>
            </a:r>
            <a:r>
              <a:rPr lang="en-US" sz="1400" dirty="0" err="1"/>
              <a:t>ppmv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B/2π = 2.837 </a:t>
            </a:r>
            <a:r>
              <a:rPr lang="en-US" sz="1400" dirty="0" err="1"/>
              <a:t>ppmv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F-O= 2.049 </a:t>
            </a:r>
            <a:r>
              <a:rPr lang="en-US" sz="1400" dirty="0" err="1"/>
              <a:t>ppmv</a:t>
            </a:r>
            <a:r>
              <a:rPr lang="en-US" sz="1400" dirty="0"/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371603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B11556-78E1-C64E-B404-8D9AA2BAB2D0}"/>
                  </a:ext>
                </a:extLst>
              </p:cNvPr>
              <p:cNvSpPr txBox="1"/>
              <p:nvPr/>
            </p:nvSpPr>
            <p:spPr>
              <a:xfrm>
                <a:off x="5526841" y="2571750"/>
                <a:ext cx="276752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Using MLR estimated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X</a:t>
                </a:r>
                <a:r>
                  <a:rPr lang="en-US" sz="1400" baseline="-25000" dirty="0"/>
                  <a:t>0</a:t>
                </a:r>
                <a:r>
                  <a:rPr lang="en-US" sz="1400" dirty="0"/>
                  <a:t>  = 349.432 </a:t>
                </a:r>
                <a:r>
                  <a:rPr lang="en-US" sz="1400" dirty="0" err="1"/>
                  <a:t>ppmv</a:t>
                </a: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B/2π = 2.837 </a:t>
                </a:r>
                <a:r>
                  <a:rPr lang="en-US" sz="1400" dirty="0" err="1"/>
                  <a:t>ppmv</a:t>
                </a: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F-O= 2.049 </a:t>
                </a:r>
                <a:r>
                  <a:rPr lang="en-US" sz="1400" dirty="0" err="1"/>
                  <a:t>ppmv</a:t>
                </a:r>
                <a:r>
                  <a:rPr lang="en-US" sz="1400" dirty="0"/>
                  <a:t>/year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=0.01 year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B11556-78E1-C64E-B404-8D9AA2BA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841" y="2571750"/>
                <a:ext cx="2767525" cy="1169551"/>
              </a:xfrm>
              <a:prstGeom prst="rect">
                <a:avLst/>
              </a:prstGeom>
              <a:blipFill>
                <a:blip r:embed="rId3"/>
                <a:stretch>
                  <a:fillRect l="-913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96A06-E9FF-4E43-A580-7052C02F3958}"/>
                  </a:ext>
                </a:extLst>
              </p:cNvPr>
              <p:cNvSpPr txBox="1"/>
              <p:nvPr/>
            </p:nvSpPr>
            <p:spPr>
              <a:xfrm>
                <a:off x="5526841" y="1018841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96A06-E9FF-4E43-A580-7052C02F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841" y="1018841"/>
                <a:ext cx="3228681" cy="525913"/>
              </a:xfrm>
              <a:prstGeom prst="rect">
                <a:avLst/>
              </a:prstGeom>
              <a:blipFill>
                <a:blip r:embed="rId4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C0CA07-3375-BD4B-9E17-3810FF7BD20C}"/>
                  </a:ext>
                </a:extLst>
              </p:cNvPr>
              <p:cNvSpPr txBox="1"/>
              <p:nvPr/>
            </p:nvSpPr>
            <p:spPr>
              <a:xfrm>
                <a:off x="4946888" y="1832141"/>
                <a:ext cx="438858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C0CA07-3375-BD4B-9E17-3810FF7B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888" y="1832141"/>
                <a:ext cx="4388586" cy="246221"/>
              </a:xfrm>
              <a:prstGeom prst="rect">
                <a:avLst/>
              </a:prstGeom>
              <a:blipFill>
                <a:blip r:embed="rId5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86ED4-FF2C-DF6D-DF22-60E5FC931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04" y="1458054"/>
            <a:ext cx="5122226" cy="34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5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9" y="239010"/>
            <a:ext cx="6065242" cy="994172"/>
          </a:xfrm>
        </p:spPr>
        <p:txBody>
          <a:bodyPr/>
          <a:lstStyle/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A57A8-564A-1845-AF8A-9C6D9683925E}"/>
              </a:ext>
            </a:extLst>
          </p:cNvPr>
          <p:cNvSpPr txBox="1"/>
          <p:nvPr/>
        </p:nvSpPr>
        <p:spPr>
          <a:xfrm>
            <a:off x="1653829" y="1166953"/>
            <a:ext cx="6782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model is a simplified representation of a complex system enabling prediction of the system behavior within acceptable error.</a:t>
            </a:r>
          </a:p>
        </p:txBody>
      </p:sp>
    </p:spTree>
    <p:extLst>
      <p:ext uri="{BB962C8B-B14F-4D97-AF65-F5344CB8AC3E}">
        <p14:creationId xmlns:p14="http://schemas.microsoft.com/office/powerpoint/2010/main" val="190134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vs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F-O does not fully capture the CO2 increasing trend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30318C4-12DD-0542-A10F-CB708B0CE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27" y="2508263"/>
            <a:ext cx="1219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" rIns="9144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Define problem of interest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9914EE99-EC1A-144F-9406-99B8F8959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4827" y="29654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03E1ED7-567C-2841-88EC-3E9464C27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827" y="2374913"/>
            <a:ext cx="297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Design model; make assumptions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to simplify equations and make them solvable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6345D6E-26C3-8748-A228-A33DFA4B5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7427" y="29654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54DA2897-FC78-604D-8043-FBBCF7308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152" y="2497151"/>
            <a:ext cx="1616075" cy="9255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Evaluate model with observations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D4E4795-0FFF-694E-B064-E3F0C2473901}"/>
              </a:ext>
            </a:extLst>
          </p:cNvPr>
          <p:cNvSpPr>
            <a:spLocks/>
          </p:cNvSpPr>
          <p:nvPr/>
        </p:nvSpPr>
        <p:spPr bwMode="auto">
          <a:xfrm flipV="1">
            <a:off x="3057427" y="1822463"/>
            <a:ext cx="5105400" cy="609600"/>
          </a:xfrm>
          <a:custGeom>
            <a:avLst/>
            <a:gdLst>
              <a:gd name="T0" fmla="*/ 2147483646 w 2264"/>
              <a:gd name="T1" fmla="*/ 0 h 535"/>
              <a:gd name="T2" fmla="*/ 2147483646 w 2264"/>
              <a:gd name="T3" fmla="*/ 2147483646 h 535"/>
              <a:gd name="T4" fmla="*/ 0 w 2264"/>
              <a:gd name="T5" fmla="*/ 2147483646 h 535"/>
              <a:gd name="T6" fmla="*/ 0 w 2264"/>
              <a:gd name="T7" fmla="*/ 2147483646 h 535"/>
              <a:gd name="T8" fmla="*/ 0 60000 65536"/>
              <a:gd name="T9" fmla="*/ 0 60000 65536"/>
              <a:gd name="T10" fmla="*/ 0 60000 65536"/>
              <a:gd name="T11" fmla="*/ 0 60000 65536"/>
              <a:gd name="T12" fmla="*/ 0 w 2264"/>
              <a:gd name="T13" fmla="*/ 0 h 535"/>
              <a:gd name="T14" fmla="*/ 2264 w 2264"/>
              <a:gd name="T15" fmla="*/ 535 h 5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4" h="535">
                <a:moveTo>
                  <a:pt x="2264" y="0"/>
                </a:moveTo>
                <a:lnTo>
                  <a:pt x="2264" y="535"/>
                </a:lnTo>
                <a:lnTo>
                  <a:pt x="0" y="535"/>
                </a:lnTo>
                <a:lnTo>
                  <a:pt x="0" y="113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ECEEA09D-DC7A-B443-ADFC-7D750FA9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427" y="3879863"/>
            <a:ext cx="2362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Apply model: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make hypotheses, predictions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D879375-90F2-1A46-9408-1263433FB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027" y="1822463"/>
            <a:ext cx="394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Improve model, characterize its error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A7F00B6-2E1E-E546-8290-558A0B6D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827" y="2355863"/>
            <a:ext cx="1752600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Design observational system to test model</a:t>
            </a: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62DA7768-ECC6-0441-BFD9-DE279FCAC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627" y="2965463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1A3A5A4C-D59B-5B40-8909-A14585B7A731}"/>
              </a:ext>
            </a:extLst>
          </p:cNvPr>
          <p:cNvSpPr>
            <a:spLocks/>
          </p:cNvSpPr>
          <p:nvPr/>
        </p:nvSpPr>
        <p:spPr bwMode="auto">
          <a:xfrm>
            <a:off x="3057427" y="3575063"/>
            <a:ext cx="762000" cy="762000"/>
          </a:xfrm>
          <a:custGeom>
            <a:avLst/>
            <a:gdLst>
              <a:gd name="T0" fmla="*/ 0 w 480"/>
              <a:gd name="T1" fmla="*/ 0 h 480"/>
              <a:gd name="T2" fmla="*/ 0 w 480"/>
              <a:gd name="T3" fmla="*/ 2147483646 h 480"/>
              <a:gd name="T4" fmla="*/ 2147483646 w 480"/>
              <a:gd name="T5" fmla="*/ 2147483646 h 480"/>
              <a:gd name="T6" fmla="*/ 0 60000 65536"/>
              <a:gd name="T7" fmla="*/ 0 60000 65536"/>
              <a:gd name="T8" fmla="*/ 0 60000 65536"/>
              <a:gd name="T9" fmla="*/ 0 w 480"/>
              <a:gd name="T10" fmla="*/ 0 h 480"/>
              <a:gd name="T11" fmla="*/ 480 w 4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80">
                <a:moveTo>
                  <a:pt x="0" y="0"/>
                </a:move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realistic CO2 emission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B06448-02F1-2544-9A69-D30F15FD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2" y="1586768"/>
            <a:ext cx="4622735" cy="3133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E8BAC2-0496-294F-A4DC-3EAB68332440}"/>
              </a:ext>
            </a:extLst>
          </p:cNvPr>
          <p:cNvSpPr txBox="1"/>
          <p:nvPr/>
        </p:nvSpPr>
        <p:spPr>
          <a:xfrm>
            <a:off x="622169" y="4719824"/>
            <a:ext cx="7952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source: https://</a:t>
            </a:r>
            <a:r>
              <a:rPr lang="en-US" dirty="0" err="1"/>
              <a:t>ourworldindata.org</a:t>
            </a:r>
            <a:r>
              <a:rPr lang="en-US" dirty="0"/>
              <a:t>/co2-emissions#global-co2-emissions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2D087-DAEF-AF4E-BC79-09C6E5E73798}"/>
              </a:ext>
            </a:extLst>
          </p:cNvPr>
          <p:cNvSpPr txBox="1"/>
          <p:nvPr/>
        </p:nvSpPr>
        <p:spPr>
          <a:xfrm>
            <a:off x="5401557" y="862169"/>
            <a:ext cx="38056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CO2 emission data has the unit of billion </a:t>
            </a:r>
            <a:r>
              <a:rPr lang="en-US" dirty="0" err="1"/>
              <a:t>Tonnes</a:t>
            </a:r>
            <a:r>
              <a:rPr lang="en-US" dirty="0"/>
              <a:t> CO2 /year (10^12 kgCO2/year)</a:t>
            </a:r>
          </a:p>
          <a:p>
            <a:endParaRPr lang="en-US" dirty="0"/>
          </a:p>
          <a:p>
            <a:r>
              <a:rPr lang="en-US" dirty="0"/>
              <a:t>To convert the unit into </a:t>
            </a:r>
            <a:r>
              <a:rPr lang="en-US" dirty="0" err="1"/>
              <a:t>ppmv</a:t>
            </a:r>
            <a:r>
              <a:rPr lang="en-US" dirty="0"/>
              <a:t>/year:</a:t>
            </a:r>
          </a:p>
          <a:p>
            <a:endParaRPr lang="en-US" dirty="0"/>
          </a:p>
          <a:p>
            <a:r>
              <a:rPr lang="en-US" sz="1400" dirty="0"/>
              <a:t>(E*10^12) (kgCO2/year)/5.148e18 kg air*[29 (g air/mol)/44 (gCO2/mol)]*1e6 (</a:t>
            </a:r>
            <a:r>
              <a:rPr lang="en-US" sz="1400" dirty="0" err="1"/>
              <a:t>ppmv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72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realistic CO2 emission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agreement between model and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75461-E01D-EE45-8452-8925DC0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0" y="1884410"/>
            <a:ext cx="49276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5BD8-126F-E340-ADCA-70F415B3A6CF}"/>
              </a:ext>
            </a:extLst>
          </p:cNvPr>
          <p:cNvSpPr txBox="1"/>
          <p:nvPr/>
        </p:nvSpPr>
        <p:spPr>
          <a:xfrm>
            <a:off x="6052008" y="2083324"/>
            <a:ext cx="2366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values taken from actual CO2 emission data</a:t>
            </a:r>
          </a:p>
          <a:p>
            <a:endParaRPr lang="en-US" dirty="0"/>
          </a:p>
          <a:p>
            <a:r>
              <a:rPr lang="en-US" dirty="0"/>
              <a:t>t0=1990</a:t>
            </a:r>
          </a:p>
          <a:p>
            <a:r>
              <a:rPr lang="en-US" dirty="0"/>
              <a:t>X0=353.86</a:t>
            </a:r>
          </a:p>
          <a:p>
            <a:r>
              <a:rPr lang="en-US" dirty="0"/>
              <a:t>B=20</a:t>
            </a:r>
          </a:p>
          <a:p>
            <a:r>
              <a:rPr lang="en-US" dirty="0"/>
              <a:t>O=0.475*F</a:t>
            </a:r>
          </a:p>
        </p:txBody>
      </p:sp>
    </p:spTree>
    <p:extLst>
      <p:ext uri="{BB962C8B-B14F-4D97-AF65-F5344CB8AC3E}">
        <p14:creationId xmlns:p14="http://schemas.microsoft.com/office/powerpoint/2010/main" val="15626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53679-52D6-2143-8EB7-C42E92C839A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FE975-C381-4E4F-B901-2D0FF99DD9BD}"/>
              </a:ext>
            </a:extLst>
          </p:cNvPr>
          <p:cNvSpPr txBox="1"/>
          <p:nvPr/>
        </p:nvSpPr>
        <p:spPr>
          <a:xfrm>
            <a:off x="965490" y="961080"/>
            <a:ext cx="7992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predictions for future CO2 concentration (Homework)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CO2 emission scenarios: taken from Representative Concentration Pathways (RCPs) in IPCC’s AR5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RCP8.5 (business as usual) + CO2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C483C-84B7-42F6-C140-457842DA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3" y="2108465"/>
            <a:ext cx="4416613" cy="30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35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53679-52D6-2143-8EB7-C42E92C839A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718968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 (HW, Due April. 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FE975-C381-4E4F-B901-2D0FF99DD9BD}"/>
              </a:ext>
            </a:extLst>
          </p:cNvPr>
          <p:cNvSpPr txBox="1"/>
          <p:nvPr/>
        </p:nvSpPr>
        <p:spPr>
          <a:xfrm>
            <a:off x="965490" y="961080"/>
            <a:ext cx="7992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predictions for future CO2 concentration (Homework)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CO2 emission scenarios: Representative Concentration Pathways (RCPs)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our one-box model, with parameters trained by MLO observations from 1990-2020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t0=1990, X0=353.8, B=20, O=0.475*F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 is dynamically updated based on emission input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RCP scenario, calculate the atmospheric CO2 concentration from 1990 to 2099 using the box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your prediction of atmospheric CO2 concentration for the 21</a:t>
            </a:r>
            <a:r>
              <a:rPr lang="en-US" baseline="30000" dirty="0"/>
              <a:t>st</a:t>
            </a:r>
            <a:r>
              <a:rPr lang="en-US" dirty="0"/>
              <a:t> century. Label which RCP scenario you are using.  </a:t>
            </a:r>
          </a:p>
        </p:txBody>
      </p:sp>
    </p:spTree>
    <p:extLst>
      <p:ext uri="{BB962C8B-B14F-4D97-AF65-F5344CB8AC3E}">
        <p14:creationId xmlns:p14="http://schemas.microsoft.com/office/powerpoint/2010/main" val="324680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07995-FD64-9E4A-5F65-A04D74D5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" y="928579"/>
            <a:ext cx="5271948" cy="3547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A0A94-374B-4445-AC47-85D8B550642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 (HW)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7C347-5222-0C4B-896B-E418C392574B}"/>
              </a:ext>
            </a:extLst>
          </p:cNvPr>
          <p:cNvSpPr txBox="1"/>
          <p:nvPr/>
        </p:nvSpPr>
        <p:spPr>
          <a:xfrm>
            <a:off x="1424930" y="4386370"/>
            <a:ext cx="606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HW, you don’t need to show all four RCP scenarios. Just pick one and label which one you are using.</a:t>
            </a:r>
          </a:p>
        </p:txBody>
      </p:sp>
      <p:pic>
        <p:nvPicPr>
          <p:cNvPr id="3074" name="Picture 2" descr="Emissions, Concentrations, and Temperature Projections">
            <a:extLst>
              <a:ext uri="{FF2B5EF4-FFF2-40B4-BE49-F238E27FC236}">
                <a16:creationId xmlns:a16="http://schemas.microsoft.com/office/drawing/2014/main" id="{DBD5941D-3774-BA45-B9C4-8B23CE515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37106" b="32498"/>
          <a:stretch/>
        </p:blipFill>
        <p:spPr bwMode="auto">
          <a:xfrm>
            <a:off x="5832434" y="928579"/>
            <a:ext cx="3129269" cy="261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D9F37-C65E-9E4A-8410-404D3BA56C48}"/>
              </a:ext>
            </a:extLst>
          </p:cNvPr>
          <p:cNvSpPr txBox="1"/>
          <p:nvPr/>
        </p:nvSpPr>
        <p:spPr>
          <a:xfrm>
            <a:off x="2612570" y="1168782"/>
            <a:ext cx="255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Box-model 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C8D0F-0CF2-5848-9D67-4D23246C0538}"/>
              </a:ext>
            </a:extLst>
          </p:cNvPr>
          <p:cNvSpPr txBox="1"/>
          <p:nvPr/>
        </p:nvSpPr>
        <p:spPr>
          <a:xfrm>
            <a:off x="6479760" y="3362931"/>
            <a:ext cx="190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RCP CO2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45002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9" y="239010"/>
            <a:ext cx="6065242" cy="994172"/>
          </a:xfrm>
        </p:spPr>
        <p:txBody>
          <a:bodyPr/>
          <a:lstStyle/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9D3F5EB-1A2E-3F4E-B89A-0F345724C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074628"/>
            <a:ext cx="1219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" rIns="9144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Define problem of interest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C89533F1-F118-1C4A-B68D-3B1FE64E2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53182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6E5B795-6692-5442-8562-136E72E3B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941278"/>
            <a:ext cx="297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Design model; make assumptions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to simplify equations and make them solvable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2D82CEA-4840-1B43-AB3D-CD85799F4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531828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2AD5DB3F-3C83-C646-8A87-CECAE3106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2063516"/>
            <a:ext cx="1616075" cy="9255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Evaluate model with observations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571DDDF-8E6E-A148-811D-CEEBC78DC601}"/>
              </a:ext>
            </a:extLst>
          </p:cNvPr>
          <p:cNvSpPr>
            <a:spLocks/>
          </p:cNvSpPr>
          <p:nvPr/>
        </p:nvSpPr>
        <p:spPr bwMode="auto">
          <a:xfrm flipV="1">
            <a:off x="3048000" y="1388828"/>
            <a:ext cx="5105400" cy="609600"/>
          </a:xfrm>
          <a:custGeom>
            <a:avLst/>
            <a:gdLst>
              <a:gd name="T0" fmla="*/ 2147483646 w 2264"/>
              <a:gd name="T1" fmla="*/ 0 h 535"/>
              <a:gd name="T2" fmla="*/ 2147483646 w 2264"/>
              <a:gd name="T3" fmla="*/ 2147483646 h 535"/>
              <a:gd name="T4" fmla="*/ 0 w 2264"/>
              <a:gd name="T5" fmla="*/ 2147483646 h 535"/>
              <a:gd name="T6" fmla="*/ 0 w 2264"/>
              <a:gd name="T7" fmla="*/ 2147483646 h 535"/>
              <a:gd name="T8" fmla="*/ 0 60000 65536"/>
              <a:gd name="T9" fmla="*/ 0 60000 65536"/>
              <a:gd name="T10" fmla="*/ 0 60000 65536"/>
              <a:gd name="T11" fmla="*/ 0 60000 65536"/>
              <a:gd name="T12" fmla="*/ 0 w 2264"/>
              <a:gd name="T13" fmla="*/ 0 h 535"/>
              <a:gd name="T14" fmla="*/ 2264 w 2264"/>
              <a:gd name="T15" fmla="*/ 535 h 5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4" h="535">
                <a:moveTo>
                  <a:pt x="2264" y="0"/>
                </a:moveTo>
                <a:lnTo>
                  <a:pt x="2264" y="535"/>
                </a:lnTo>
                <a:lnTo>
                  <a:pt x="0" y="535"/>
                </a:lnTo>
                <a:lnTo>
                  <a:pt x="0" y="113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ECC06B2B-95CB-4340-A675-08712EBC4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46228"/>
            <a:ext cx="2362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Apply model: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make hypotheses, predictions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C191BF8-3635-2441-A46F-A929012F5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388828"/>
            <a:ext cx="394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Improve model, characterize its error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6448EAA-B209-0147-B494-ED83C92F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922228"/>
            <a:ext cx="1752600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Design observational system to test model</a:t>
            </a: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55D2EA76-3659-544C-BB8A-B6D8F183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531828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06A6E541-C0D9-8649-A1EC-70F22AA649A2}"/>
              </a:ext>
            </a:extLst>
          </p:cNvPr>
          <p:cNvSpPr>
            <a:spLocks/>
          </p:cNvSpPr>
          <p:nvPr/>
        </p:nvSpPr>
        <p:spPr bwMode="auto">
          <a:xfrm>
            <a:off x="3048000" y="3141428"/>
            <a:ext cx="762000" cy="762000"/>
          </a:xfrm>
          <a:custGeom>
            <a:avLst/>
            <a:gdLst>
              <a:gd name="T0" fmla="*/ 0 w 480"/>
              <a:gd name="T1" fmla="*/ 0 h 480"/>
              <a:gd name="T2" fmla="*/ 0 w 480"/>
              <a:gd name="T3" fmla="*/ 2147483646 h 480"/>
              <a:gd name="T4" fmla="*/ 2147483646 w 480"/>
              <a:gd name="T5" fmla="*/ 2147483646 h 480"/>
              <a:gd name="T6" fmla="*/ 0 60000 65536"/>
              <a:gd name="T7" fmla="*/ 0 60000 65536"/>
              <a:gd name="T8" fmla="*/ 0 60000 65536"/>
              <a:gd name="T9" fmla="*/ 0 w 480"/>
              <a:gd name="T10" fmla="*/ 0 h 480"/>
              <a:gd name="T11" fmla="*/ 480 w 4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80">
                <a:moveTo>
                  <a:pt x="0" y="0"/>
                </a:move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DDFF7FF1-563C-234E-B417-94E4AF004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061" y="4536190"/>
            <a:ext cx="46529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“</a:t>
            </a:r>
            <a:r>
              <a:rPr lang="en-US" altLang="en-US" sz="1800" b="0" i="1" dirty="0">
                <a:solidFill>
                  <a:schemeClr val="tx1"/>
                </a:solidFill>
              </a:rPr>
              <a:t>All models are wrong, but some are useful”</a:t>
            </a:r>
            <a:endParaRPr lang="en-US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3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C779CF3-A34B-8E45-B86A-E236DD13F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092" y="1542553"/>
            <a:ext cx="56086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What processes control atmospheric concentrations?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7C097691-62E2-3943-8C5F-40E62BF9FB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32624" y="4334966"/>
            <a:ext cx="6777706" cy="0"/>
          </a:xfrm>
          <a:prstGeom prst="line">
            <a:avLst/>
          </a:prstGeom>
          <a:noFill/>
          <a:ln w="762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9">
            <a:extLst>
              <a:ext uri="{FF2B5EF4-FFF2-40B4-BE49-F238E27FC236}">
                <a16:creationId xmlns:a16="http://schemas.microsoft.com/office/drawing/2014/main" id="{71A3CF19-CC82-C44D-9495-9C9900D2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017" y="3388816"/>
            <a:ext cx="339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EA172397-C39F-EC4B-990C-3B3B9D13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155" y="3915866"/>
            <a:ext cx="13763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1. Emission</a:t>
            </a:r>
          </a:p>
        </p:txBody>
      </p:sp>
      <p:cxnSp>
        <p:nvCxnSpPr>
          <p:cNvPr id="6" name="Straight Arrow Connector 14">
            <a:extLst>
              <a:ext uri="{FF2B5EF4-FFF2-40B4-BE49-F238E27FC236}">
                <a16:creationId xmlns:a16="http://schemas.microsoft.com/office/drawing/2014/main" id="{BEA94948-45E2-3740-8280-88E26CF66D35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flipV="1">
            <a:off x="2620880" y="3758703"/>
            <a:ext cx="0" cy="5270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15">
            <a:extLst>
              <a:ext uri="{FF2B5EF4-FFF2-40B4-BE49-F238E27FC236}">
                <a16:creationId xmlns:a16="http://schemas.microsoft.com/office/drawing/2014/main" id="{8523CC1C-11E4-DC40-A6DF-F81591B232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2655" y="3536453"/>
            <a:ext cx="1803399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817A11B1-0054-B64D-BCCA-53D5148D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080" y="3350716"/>
            <a:ext cx="339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DCC7EBA-53E5-5241-B1CD-07DF30740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292" y="3152278"/>
            <a:ext cx="14160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2. Transport</a:t>
            </a:r>
          </a:p>
        </p:txBody>
      </p:sp>
      <p:cxnSp>
        <p:nvCxnSpPr>
          <p:cNvPr id="10" name="Straight Arrow Connector 22">
            <a:extLst>
              <a:ext uri="{FF2B5EF4-FFF2-40B4-BE49-F238E27FC236}">
                <a16:creationId xmlns:a16="http://schemas.microsoft.com/office/drawing/2014/main" id="{EE496827-D07D-B843-BEC2-7BB0F3709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98942" y="2380753"/>
            <a:ext cx="0" cy="95567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25">
            <a:extLst>
              <a:ext uri="{FF2B5EF4-FFF2-40B4-BE49-F238E27FC236}">
                <a16:creationId xmlns:a16="http://schemas.microsoft.com/office/drawing/2014/main" id="{038C5951-A180-1243-AA90-C48D9332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680" y="2125166"/>
            <a:ext cx="1517650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3. Chemical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   production</a:t>
            </a:r>
          </a:p>
        </p:txBody>
      </p:sp>
      <p:cxnSp>
        <p:nvCxnSpPr>
          <p:cNvPr id="12" name="Straight Arrow Connector 26">
            <a:extLst>
              <a:ext uri="{FF2B5EF4-FFF2-40B4-BE49-F238E27FC236}">
                <a16:creationId xmlns:a16="http://schemas.microsoft.com/office/drawing/2014/main" id="{19CD062D-C79A-E648-89A6-2A55C1B1E2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94205" y="3518991"/>
            <a:ext cx="1433816" cy="317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29">
            <a:extLst>
              <a:ext uri="{FF2B5EF4-FFF2-40B4-BE49-F238E27FC236}">
                <a16:creationId xmlns:a16="http://schemas.microsoft.com/office/drawing/2014/main" id="{F94601F7-1730-6C48-AFFB-BF20F9CE8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05" y="3050678"/>
            <a:ext cx="1876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4. Chemical loss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603F9F8D-7E2D-0B4F-B3A8-49E2D23421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89417" y="3738066"/>
            <a:ext cx="0" cy="5270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31">
            <a:extLst>
              <a:ext uri="{FF2B5EF4-FFF2-40B4-BE49-F238E27FC236}">
                <a16:creationId xmlns:a16="http://schemas.microsoft.com/office/drawing/2014/main" id="{BA759F6C-3220-9D4E-ACA2-A975177D7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517" y="3790453"/>
            <a:ext cx="15319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5. Deposition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3C723-C0A8-2A46-8425-13E5B0761EE1}"/>
              </a:ext>
            </a:extLst>
          </p:cNvPr>
          <p:cNvSpPr txBox="1"/>
          <p:nvPr/>
        </p:nvSpPr>
        <p:spPr>
          <a:xfrm>
            <a:off x="3086017" y="4302398"/>
            <a:ext cx="314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C00000"/>
                </a:solidFill>
              </a:rPr>
              <a:t>Land</a:t>
            </a:r>
            <a:r>
              <a:rPr lang="en-US" b="0" i="1" dirty="0">
                <a:solidFill>
                  <a:srgbClr val="C00000"/>
                </a:solidFill>
              </a:rPr>
              <a:t> &amp; ocean surface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0865D70-FB63-664C-A8E0-A6E029BE417B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38DF817-2D6D-FA4F-9203-2D37AAEDE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86" y="987722"/>
            <a:ext cx="7148111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Example: build a model for a chemical species X in the atmosphere</a:t>
            </a:r>
          </a:p>
        </p:txBody>
      </p:sp>
    </p:spTree>
    <p:extLst>
      <p:ext uri="{BB962C8B-B14F-4D97-AF65-F5344CB8AC3E}">
        <p14:creationId xmlns:p14="http://schemas.microsoft.com/office/powerpoint/2010/main" val="78618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2C78D792-4D2E-2E4B-A888-52D1F1439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46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03DC49F-3C28-2044-BBEF-46BA4616F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118" y="1087933"/>
            <a:ext cx="3124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</a:rPr>
              <a:t>A “box”: spatial distribution of X within box is not resolved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668867-0785-3640-B46D-C31F672EAB55}"/>
              </a:ext>
            </a:extLst>
          </p:cNvPr>
          <p:cNvSpPr txBox="1"/>
          <p:nvPr/>
        </p:nvSpPr>
        <p:spPr>
          <a:xfrm>
            <a:off x="5999117" y="1991501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rgbClr val="3333CC"/>
                </a:solidFill>
                <a:latin typeface="Helvetica" pitchFamily="2" charset="0"/>
              </a:rPr>
              <a:t>The box can be global atmosphere or a subdomain</a:t>
            </a:r>
          </a:p>
        </p:txBody>
      </p:sp>
    </p:spTree>
    <p:extLst>
      <p:ext uri="{BB962C8B-B14F-4D97-AF65-F5344CB8AC3E}">
        <p14:creationId xmlns:p14="http://schemas.microsoft.com/office/powerpoint/2010/main" val="38043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2C78D792-4D2E-2E4B-A888-52D1F1439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46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E9E1F5-BEC6-334E-820E-0A4891E18EC5}"/>
              </a:ext>
            </a:extLst>
          </p:cNvPr>
          <p:cNvSpPr txBox="1"/>
          <p:nvPr/>
        </p:nvSpPr>
        <p:spPr>
          <a:xfrm>
            <a:off x="5895415" y="1315805"/>
            <a:ext cx="31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∑Sources = F</a:t>
            </a:r>
            <a:r>
              <a:rPr lang="en-US" baseline="-25000" dirty="0"/>
              <a:t>in</a:t>
            </a:r>
            <a:r>
              <a:rPr lang="en-US" dirty="0"/>
              <a:t> + E + P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F2B36-F901-4047-A3F9-953E4B92354F}"/>
              </a:ext>
            </a:extLst>
          </p:cNvPr>
          <p:cNvSpPr txBox="1"/>
          <p:nvPr/>
        </p:nvSpPr>
        <p:spPr>
          <a:xfrm>
            <a:off x="5895415" y="1775583"/>
            <a:ext cx="31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∑Sinks      = </a:t>
            </a:r>
            <a:r>
              <a:rPr lang="en-US" dirty="0" err="1"/>
              <a:t>F</a:t>
            </a:r>
            <a:r>
              <a:rPr lang="en-US" baseline="-25000" dirty="0" err="1"/>
              <a:t>out</a:t>
            </a:r>
            <a:r>
              <a:rPr lang="en-US" dirty="0"/>
              <a:t> + D + 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43C05-8732-4142-990E-6CF2BE89B0FE}"/>
              </a:ext>
            </a:extLst>
          </p:cNvPr>
          <p:cNvSpPr txBox="1"/>
          <p:nvPr/>
        </p:nvSpPr>
        <p:spPr>
          <a:xfrm>
            <a:off x="5121620" y="3223981"/>
            <a:ext cx="4226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 concentration of X (</a:t>
            </a:r>
            <a:r>
              <a:rPr lang="en-US" dirty="0" err="1"/>
              <a:t>ppmv</a:t>
            </a:r>
            <a:r>
              <a:rPr lang="en-US" dirty="0"/>
              <a:t>, </a:t>
            </a:r>
            <a:r>
              <a:rPr lang="en-US" dirty="0" err="1"/>
              <a:t>pptv</a:t>
            </a:r>
            <a:r>
              <a:rPr lang="en-US" dirty="0"/>
              <a:t>)</a:t>
            </a:r>
          </a:p>
          <a:p>
            <a:r>
              <a:rPr lang="en-US" dirty="0"/>
              <a:t>m: total mass of X in the box (kg, </a:t>
            </a:r>
            <a:r>
              <a:rPr lang="en-US" dirty="0" err="1"/>
              <a:t>Tg</a:t>
            </a:r>
            <a:r>
              <a:rPr lang="en-US" dirty="0"/>
              <a:t>, </a:t>
            </a:r>
            <a:r>
              <a:rPr lang="en-US" dirty="0" err="1"/>
              <a:t>Pg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and sink terms are rates:</a:t>
            </a:r>
          </a:p>
          <a:p>
            <a:r>
              <a:rPr lang="en-US" dirty="0"/>
              <a:t>mass/time (e.g., </a:t>
            </a:r>
            <a:r>
              <a:rPr lang="en-US" dirty="0" err="1"/>
              <a:t>Pg</a:t>
            </a:r>
            <a:r>
              <a:rPr lang="en-US" dirty="0"/>
              <a:t>/year)</a:t>
            </a:r>
          </a:p>
          <a:p>
            <a:r>
              <a:rPr lang="en-US" dirty="0"/>
              <a:t>concentration/time (e.g., </a:t>
            </a:r>
            <a:r>
              <a:rPr lang="en-US" dirty="0" err="1"/>
              <a:t>ppmv</a:t>
            </a:r>
            <a:r>
              <a:rPr lang="en-US" dirty="0"/>
              <a:t>/year)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9" name="Object 23">
            <a:extLst>
              <a:ext uri="{FF2B5EF4-FFF2-40B4-BE49-F238E27FC236}">
                <a16:creationId xmlns:a16="http://schemas.microsoft.com/office/drawing/2014/main" id="{C7309667-F024-EC43-B9BF-D304E495F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79509"/>
              </p:ext>
            </p:extLst>
          </p:nvPr>
        </p:nvGraphicFramePr>
        <p:xfrm>
          <a:off x="5462546" y="551864"/>
          <a:ext cx="3376654" cy="99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3000" imgH="660400" progId="Equation.DSMT4">
                  <p:embed/>
                </p:oleObj>
              </mc:Choice>
              <mc:Fallback>
                <p:oleObj name="Equation" r:id="rId2" imgW="2413000" imgH="660400" progId="Equation.DSMT4">
                  <p:embed/>
                  <p:pic>
                    <p:nvPicPr>
                      <p:cNvPr id="7172" name="Object 23">
                        <a:extLst>
                          <a:ext uri="{FF2B5EF4-FFF2-40B4-BE49-F238E27FC236}">
                            <a16:creationId xmlns:a16="http://schemas.microsoft.com/office/drawing/2014/main" id="{305E4A1A-B3A8-484B-9A4D-84889610C0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46" y="551864"/>
                        <a:ext cx="3376654" cy="99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graphicFrame>
        <p:nvGraphicFramePr>
          <p:cNvPr id="31" name="Object 1">
            <a:extLst>
              <a:ext uri="{FF2B5EF4-FFF2-40B4-BE49-F238E27FC236}">
                <a16:creationId xmlns:a16="http://schemas.microsoft.com/office/drawing/2014/main" id="{4A902E17-838A-3E4E-8790-CFB73E2F7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148581"/>
              </p:ext>
            </p:extLst>
          </p:nvPr>
        </p:nvGraphicFramePr>
        <p:xfrm>
          <a:off x="5550195" y="1602198"/>
          <a:ext cx="3251161" cy="52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700" imgH="393700" progId="Equation.DSMT4">
                  <p:embed/>
                </p:oleObj>
              </mc:Choice>
              <mc:Fallback>
                <p:oleObj name="Equation" r:id="rId4" imgW="2425700" imgH="393700" progId="Equation.DSMT4">
                  <p:embed/>
                  <p:pic>
                    <p:nvPicPr>
                      <p:cNvPr id="7179" name="Object 1">
                        <a:extLst>
                          <a:ext uri="{FF2B5EF4-FFF2-40B4-BE49-F238E27FC236}">
                            <a16:creationId xmlns:a16="http://schemas.microsoft.com/office/drawing/2014/main" id="{2BA69C7A-5E2B-455E-BCB8-3E14ABCA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195" y="1602198"/>
                        <a:ext cx="3251161" cy="527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919D49-A114-B146-8AC8-954B9F36E225}"/>
                  </a:ext>
                </a:extLst>
              </p:cNvPr>
              <p:cNvSpPr txBox="1"/>
              <p:nvPr/>
            </p:nvSpPr>
            <p:spPr>
              <a:xfrm>
                <a:off x="5382835" y="3110980"/>
                <a:ext cx="3251161" cy="1465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Fraction of X removed during one time step 𝚫t: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919D49-A114-B146-8AC8-954B9F36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35" y="3110980"/>
                <a:ext cx="3251161" cy="1465786"/>
              </a:xfrm>
              <a:prstGeom prst="rect">
                <a:avLst/>
              </a:prstGeom>
              <a:blipFill>
                <a:blip r:embed="rId7"/>
                <a:stretch>
                  <a:fillRect l="-116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93335AE9-E02B-B947-9F22-DB875617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322" y="1048516"/>
            <a:ext cx="520634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Change of the mass of X within one time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ED5B71-BB62-8842-80FC-C33C9DB5BFCF}"/>
                  </a:ext>
                </a:extLst>
              </p:cNvPr>
              <p:cNvSpPr txBox="1"/>
              <p:nvPr/>
            </p:nvSpPr>
            <p:spPr>
              <a:xfrm>
                <a:off x="1259386" y="1551637"/>
                <a:ext cx="60652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ED5B71-BB62-8842-80FC-C33C9DB5B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1551637"/>
                <a:ext cx="6065242" cy="276999"/>
              </a:xfrm>
              <a:prstGeom prst="rect">
                <a:avLst/>
              </a:prstGeom>
              <a:blipFill>
                <a:blip r:embed="rId2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A4BF29-3CEB-6449-B3AC-3DF55AB38137}"/>
                  </a:ext>
                </a:extLst>
              </p:cNvPr>
              <p:cNvSpPr txBox="1"/>
              <p:nvPr/>
            </p:nvSpPr>
            <p:spPr>
              <a:xfrm>
                <a:off x="1259386" y="2008591"/>
                <a:ext cx="60652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A4BF29-3CEB-6449-B3AC-3DF55AB38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2008591"/>
                <a:ext cx="6065242" cy="276999"/>
              </a:xfrm>
              <a:prstGeom prst="rect">
                <a:avLst/>
              </a:prstGeom>
              <a:blipFill>
                <a:blip r:embed="rId3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2">
            <a:extLst>
              <a:ext uri="{FF2B5EF4-FFF2-40B4-BE49-F238E27FC236}">
                <a16:creationId xmlns:a16="http://schemas.microsoft.com/office/drawing/2014/main" id="{50F4C723-1716-8B43-A3F8-990461134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614" y="2508546"/>
            <a:ext cx="520634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Differential equation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2C3D0F-8AEB-BF49-AEE7-1D39D0ECB0F8}"/>
                  </a:ext>
                </a:extLst>
              </p:cNvPr>
              <p:cNvSpPr txBox="1"/>
              <p:nvPr/>
            </p:nvSpPr>
            <p:spPr>
              <a:xfrm>
                <a:off x="1259386" y="2919334"/>
                <a:ext cx="6065242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2C3D0F-8AEB-BF49-AEE7-1D39D0EC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2919334"/>
                <a:ext cx="6065242" cy="542456"/>
              </a:xfrm>
              <a:prstGeom prst="rect">
                <a:avLst/>
              </a:prstGeom>
              <a:blipFill>
                <a:blip r:embed="rId4"/>
                <a:stretch>
                  <a:fillRect t="-227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2">
            <a:extLst>
              <a:ext uri="{FF2B5EF4-FFF2-40B4-BE49-F238E27FC236}">
                <a16:creationId xmlns:a16="http://schemas.microsoft.com/office/drawing/2014/main" id="{F149CEB6-B4A7-0449-8B37-B20717643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480" y="3643524"/>
            <a:ext cx="6065242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There is only one independent variable (t), so it is an ordinary differential equation (ODE).</a:t>
            </a:r>
          </a:p>
        </p:txBody>
      </p:sp>
    </p:spTree>
    <p:extLst>
      <p:ext uri="{BB962C8B-B14F-4D97-AF65-F5344CB8AC3E}">
        <p14:creationId xmlns:p14="http://schemas.microsoft.com/office/powerpoint/2010/main" val="138103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745107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1: no source, constant loss L,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</a:t>
            </a:r>
            <a:r>
              <a:rPr lang="en-US" altLang="en-US" sz="1800" b="0" dirty="0">
                <a:solidFill>
                  <a:schemeClr val="tx1"/>
                </a:solidFill>
              </a:rPr>
              <a:t>, initial time 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D50EA-4740-1C4D-82E5-72D63AD87B64}"/>
              </a:ext>
            </a:extLst>
          </p:cNvPr>
          <p:cNvCxnSpPr/>
          <p:nvPr/>
        </p:nvCxnSpPr>
        <p:spPr>
          <a:xfrm>
            <a:off x="1572322" y="2180122"/>
            <a:ext cx="0" cy="2141034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E57277-15EE-A74D-B0A1-7D33765E03CC}"/>
              </a:ext>
            </a:extLst>
          </p:cNvPr>
          <p:cNvCxnSpPr>
            <a:cxnSpLocks/>
          </p:cNvCxnSpPr>
          <p:nvPr/>
        </p:nvCxnSpPr>
        <p:spPr>
          <a:xfrm flipH="1">
            <a:off x="1234069" y="4005205"/>
            <a:ext cx="3126058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395E82-8E33-E249-9B76-E1A2E7A76A41}"/>
              </a:ext>
            </a:extLst>
          </p:cNvPr>
          <p:cNvSpPr txBox="1"/>
          <p:nvPr/>
        </p:nvSpPr>
        <p:spPr>
          <a:xfrm>
            <a:off x="1158769" y="2389777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baseline="-250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58A35-6055-F440-B0B8-77BFCEAE65F3}"/>
              </a:ext>
            </a:extLst>
          </p:cNvPr>
          <p:cNvSpPr txBox="1"/>
          <p:nvPr/>
        </p:nvSpPr>
        <p:spPr>
          <a:xfrm>
            <a:off x="4027220" y="399770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endParaRPr lang="en-US" i="1" baseline="-25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477E70-1714-FE4A-8630-12C4A37E455E}"/>
              </a:ext>
            </a:extLst>
          </p:cNvPr>
          <p:cNvCxnSpPr/>
          <p:nvPr/>
        </p:nvCxnSpPr>
        <p:spPr>
          <a:xfrm>
            <a:off x="1572322" y="2549454"/>
            <a:ext cx="1877888" cy="145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CF7254-4C55-454E-9AA4-CA6862A32210}"/>
              </a:ext>
            </a:extLst>
          </p:cNvPr>
          <p:cNvSpPr txBox="1"/>
          <p:nvPr/>
        </p:nvSpPr>
        <p:spPr>
          <a:xfrm>
            <a:off x="1572322" y="191561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2550948" y="1453323"/>
                <a:ext cx="98655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948" y="1453323"/>
                <a:ext cx="986552" cy="525913"/>
              </a:xfrm>
              <a:prstGeom prst="rect">
                <a:avLst/>
              </a:prstGeom>
              <a:blipFill>
                <a:blip r:embed="rId2"/>
                <a:stretch>
                  <a:fillRect l="-5063" t="-2381" r="-379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3768512" y="1610458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723D36-6053-4B4D-BC18-0865EBA0DFE3}"/>
                  </a:ext>
                </a:extLst>
              </p:cNvPr>
              <p:cNvSpPr txBox="1"/>
              <p:nvPr/>
            </p:nvSpPr>
            <p:spPr>
              <a:xfrm>
                <a:off x="5035063" y="1596416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723D36-6053-4B4D-BC18-0865EBA0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063" y="1596416"/>
                <a:ext cx="1639038" cy="276999"/>
              </a:xfrm>
              <a:prstGeom prst="rect">
                <a:avLst/>
              </a:prstGeom>
              <a:blipFill>
                <a:blip r:embed="rId3"/>
                <a:stretch>
                  <a:fillRect l="-1538" r="-23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8AAAE-1C97-6C46-B935-2F4A595CA8A6}"/>
                  </a:ext>
                </a:extLst>
              </p:cNvPr>
              <p:cNvSpPr txBox="1"/>
              <p:nvPr/>
            </p:nvSpPr>
            <p:spPr>
              <a:xfrm>
                <a:off x="1910576" y="4111026"/>
                <a:ext cx="76630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8AAAE-1C97-6C46-B935-2F4A595C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76" y="4111026"/>
                <a:ext cx="766300" cy="472565"/>
              </a:xfrm>
              <a:prstGeom prst="rect">
                <a:avLst/>
              </a:prstGeom>
              <a:blipFill>
                <a:blip r:embed="rId4"/>
                <a:stretch>
                  <a:fillRect l="-3279" r="-163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EE1548-02DA-744A-B192-4EE427D25873}"/>
                  </a:ext>
                </a:extLst>
              </p:cNvPr>
              <p:cNvSpPr txBox="1"/>
              <p:nvPr/>
            </p:nvSpPr>
            <p:spPr>
              <a:xfrm>
                <a:off x="5950250" y="2335467"/>
                <a:ext cx="76630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EE1548-02DA-744A-B192-4EE427D2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50" y="2335467"/>
                <a:ext cx="766300" cy="472565"/>
              </a:xfrm>
              <a:prstGeom prst="rect">
                <a:avLst/>
              </a:prstGeom>
              <a:blipFill>
                <a:blip r:embed="rId5"/>
                <a:stretch>
                  <a:fillRect l="-3279" r="-16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D6A5C0C-1F8F-6247-83A1-FA05EC22CC8F}"/>
              </a:ext>
            </a:extLst>
          </p:cNvPr>
          <p:cNvSpPr txBox="1"/>
          <p:nvPr/>
        </p:nvSpPr>
        <p:spPr>
          <a:xfrm>
            <a:off x="4879522" y="2389777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Lifetime:</a:t>
            </a:r>
          </a:p>
        </p:txBody>
      </p:sp>
    </p:spTree>
    <p:extLst>
      <p:ext uri="{BB962C8B-B14F-4D97-AF65-F5344CB8AC3E}">
        <p14:creationId xmlns:p14="http://schemas.microsoft.com/office/powerpoint/2010/main" val="281607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20792</TotalTime>
  <Words>1413</Words>
  <Application>Microsoft Macintosh PowerPoint</Application>
  <PresentationFormat>On-screen Show (16:9)</PresentationFormat>
  <Paragraphs>255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Office Theme</vt:lpstr>
      <vt:lpstr>Equation</vt:lpstr>
      <vt:lpstr>EAS2655 – Week 11 </vt:lpstr>
      <vt:lpstr>EAS2655 – Week 11</vt:lpstr>
      <vt:lpstr>EAS2655 – Week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Nitrogen dioxide (NO2) has atmospheric lifetime ~ 1 day: strong gradients away from combustion source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EAS2655</dc:title>
  <dc:creator>Ito, Takamitsu</dc:creator>
  <cp:lastModifiedBy>Liu, Pengfei</cp:lastModifiedBy>
  <cp:revision>307</cp:revision>
  <dcterms:created xsi:type="dcterms:W3CDTF">2020-08-17T11:38:51Z</dcterms:created>
  <dcterms:modified xsi:type="dcterms:W3CDTF">2023-03-28T16:47:23Z</dcterms:modified>
</cp:coreProperties>
</file>